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19"/>
  </p:notesMasterIdLst>
  <p:sldIdLst>
    <p:sldId id="256" r:id="rId2"/>
    <p:sldId id="463" r:id="rId3"/>
    <p:sldId id="518" r:id="rId4"/>
    <p:sldId id="508" r:id="rId5"/>
    <p:sldId id="509" r:id="rId6"/>
    <p:sldId id="510" r:id="rId7"/>
    <p:sldId id="511" r:id="rId8"/>
    <p:sldId id="512" r:id="rId9"/>
    <p:sldId id="513" r:id="rId10"/>
    <p:sldId id="514" r:id="rId11"/>
    <p:sldId id="515" r:id="rId12"/>
    <p:sldId id="477" r:id="rId13"/>
    <p:sldId id="399" r:id="rId14"/>
    <p:sldId id="409" r:id="rId15"/>
    <p:sldId id="481" r:id="rId16"/>
    <p:sldId id="482" r:id="rId17"/>
    <p:sldId id="507"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785" autoAdjust="0"/>
    <p:restoredTop sz="94465" autoAdjust="0"/>
  </p:normalViewPr>
  <p:slideViewPr>
    <p:cSldViewPr snapToGrid="0">
      <p:cViewPr varScale="1">
        <p:scale>
          <a:sx n="70" d="100"/>
          <a:sy n="70" d="100"/>
        </p:scale>
        <p:origin x="1103" y="49"/>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3/7/2022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3/7/2022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3/7/2022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3/7/2022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763863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3/7/2022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3/7/2022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3/7/2022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3/7/2022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3/7/2022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3/7/2022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3/7/2022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3/7/2022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3/7/2022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8" Type="http://schemas.openxmlformats.org/officeDocument/2006/relationships/image" Target="../media/image17.jpeg"/><Relationship Id="rId3" Type="http://schemas.openxmlformats.org/officeDocument/2006/relationships/image" Target="../media/image12.jpeg"/><Relationship Id="rId7" Type="http://schemas.openxmlformats.org/officeDocument/2006/relationships/image" Target="../media/image16.tiff"/><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15.tiff"/><Relationship Id="rId5" Type="http://schemas.openxmlformats.org/officeDocument/2006/relationships/image" Target="../media/image14.tiff"/><Relationship Id="rId10" Type="http://schemas.openxmlformats.org/officeDocument/2006/relationships/image" Target="../media/image2.png"/><Relationship Id="rId4" Type="http://schemas.openxmlformats.org/officeDocument/2006/relationships/image" Target="../media/image13.tiff"/><Relationship Id="rId9" Type="http://schemas.openxmlformats.org/officeDocument/2006/relationships/hyperlink" Target="https://anubhavtrainings.com/" TargetMode="External"/></Relationships>
</file>

<file path=ppt/slides/_rels/slide16.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18.jpg"/><Relationship Id="rId7" Type="http://schemas.openxmlformats.org/officeDocument/2006/relationships/image" Target="../media/image20.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19.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21.png"/></Relationships>
</file>

<file path=ppt/slides/_rels/slide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7" name="Rectangle 6"/>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122712" y="2918300"/>
            <a:ext cx="6629399" cy="646331"/>
          </a:xfrm>
          <a:prstGeom prst="rect">
            <a:avLst/>
          </a:prstGeom>
          <a:noFill/>
        </p:spPr>
        <p:txBody>
          <a:bodyPr wrap="square" rtlCol="0">
            <a:spAutoFit/>
          </a:bodyPr>
          <a:lstStyle/>
          <a:p>
            <a:r>
              <a:rPr lang="en-US" sz="3600" spc="-150" dirty="0">
                <a:solidFill>
                  <a:schemeClr val="bg1"/>
                </a:solidFill>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8" name="TextBox 7"/>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16 </a:t>
            </a:r>
          </a:p>
        </p:txBody>
      </p:sp>
      <p:sp>
        <p:nvSpPr>
          <p:cNvPr id="9" name="TextBox 8">
            <a:extLst>
              <a:ext uri="{FF2B5EF4-FFF2-40B4-BE49-F238E27FC236}">
                <a16:creationId xmlns:a16="http://schemas.microsoft.com/office/drawing/2014/main" id="{029AD5CA-C2E2-40A6-8CE6-90DA460ACF0D}"/>
              </a:ext>
            </a:extLst>
          </p:cNvPr>
          <p:cNvSpPr txBox="1"/>
          <p:nvPr/>
        </p:nvSpPr>
        <p:spPr>
          <a:xfrm>
            <a:off x="122712" y="154049"/>
            <a:ext cx="11664004" cy="1754326"/>
          </a:xfrm>
          <a:prstGeom prst="rect">
            <a:avLst/>
          </a:prstGeom>
          <a:noFill/>
        </p:spPr>
        <p:txBody>
          <a:bodyPr wrap="square" rtlCol="0">
            <a:spAutoFit/>
          </a:bodyPr>
          <a:lstStyle/>
          <a:p>
            <a:r>
              <a:rPr lang="en-US" sz="5400" b="1" cap="all" spc="-150" dirty="0">
                <a:solidFill>
                  <a:schemeClr val="accent3"/>
                </a:solidFill>
              </a:rPr>
              <a:t>SAP </a:t>
            </a:r>
            <a:r>
              <a:rPr lang="en-US" sz="5400" b="1" dirty="0">
                <a:solidFill>
                  <a:schemeClr val="accent3"/>
                </a:solidFill>
              </a:rPr>
              <a:t>UI5 &amp; FIORI with OData TRAINING using BAS</a:t>
            </a:r>
          </a:p>
        </p:txBody>
      </p:sp>
    </p:spTree>
    <p:extLst>
      <p:ext uri="{BB962C8B-B14F-4D97-AF65-F5344CB8AC3E}">
        <p14:creationId xmlns:p14="http://schemas.microsoft.com/office/powerpoint/2010/main" val="698128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Content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9365896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Content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539568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3879679" y="3011089"/>
            <a:ext cx="4427815"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16</a:t>
            </a:r>
          </a:p>
        </p:txBody>
      </p:sp>
    </p:spTree>
    <p:extLst>
      <p:ext uri="{BB962C8B-B14F-4D97-AF65-F5344CB8AC3E}">
        <p14:creationId xmlns:p14="http://schemas.microsoft.com/office/powerpoint/2010/main" val="39912433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48942"/>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
        <p:nvSpPr>
          <p:cNvPr id="9" name="Footer Placeholder 45">
            <a:extLst>
              <a:ext uri="{FF2B5EF4-FFF2-40B4-BE49-F238E27FC236}">
                <a16:creationId xmlns:a16="http://schemas.microsoft.com/office/drawing/2014/main" id="{1E8E93DB-81E4-442B-B897-F702263718B2}"/>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3081182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Content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2168201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620B393-B059-4008-BE9A-31AEBF787D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00042" y="779090"/>
            <a:ext cx="5353730" cy="535373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i="0" u="none" strike="noStrike" kern="1200" cap="none" spc="0" normalizeH="0" baseline="0" noProof="0" dirty="0">
                <a:ln>
                  <a:noFill/>
                </a:ln>
                <a:solidFill>
                  <a:prstClr val="black"/>
                </a:solidFill>
                <a:effectLst/>
                <a:uLnTx/>
                <a:uFillTx/>
                <a:latin typeface="Cooper Black" panose="0208090404030B020404" pitchFamily="18" charset="0"/>
              </a:rPr>
              <a:t>Agenda – Day 16</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73A79EAA-1647-4107-B296-669CE3D2F38F}"/>
              </a:ext>
            </a:extLst>
          </p:cNvPr>
          <p:cNvSpPr txBox="1"/>
          <p:nvPr/>
        </p:nvSpPr>
        <p:spPr>
          <a:xfrm>
            <a:off x="638228" y="899721"/>
            <a:ext cx="5353730" cy="1477328"/>
          </a:xfrm>
          <a:prstGeom prst="rect">
            <a:avLst/>
          </a:prstGeom>
          <a:noFill/>
        </p:spPr>
        <p:txBody>
          <a:bodyPr wrap="square" rtlCol="0">
            <a:spAutoFit/>
          </a:bodyPr>
          <a:lstStyle/>
          <a:p>
            <a:pPr marL="285750" indent="-285750">
              <a:buClr>
                <a:schemeClr val="tx1"/>
              </a:buClr>
              <a:buFont typeface="Arial" panose="020B0604020202020204" pitchFamily="34" charset="0"/>
              <a:buChar char="•"/>
            </a:pPr>
            <a:r>
              <a:rPr lang="en-US" dirty="0"/>
              <a:t>Understanding the CORS Policy Issue</a:t>
            </a:r>
          </a:p>
          <a:p>
            <a:pPr marL="285750" indent="-285750">
              <a:buClr>
                <a:schemeClr val="tx1"/>
              </a:buClr>
              <a:buFont typeface="Arial" panose="020B0604020202020204" pitchFamily="34" charset="0"/>
              <a:buChar char="•"/>
            </a:pPr>
            <a:endParaRPr lang="en-US" dirty="0"/>
          </a:p>
          <a:p>
            <a:pPr marL="285750" indent="-285750">
              <a:buClr>
                <a:schemeClr val="tx1"/>
              </a:buClr>
              <a:buFont typeface="Arial" panose="020B0604020202020204" pitchFamily="34" charset="0"/>
              <a:buChar char="•"/>
            </a:pPr>
            <a:endParaRPr lang="en-US" dirty="0"/>
          </a:p>
          <a:p>
            <a:pPr marL="285750" indent="-285750">
              <a:buClr>
                <a:schemeClr val="tx1"/>
              </a:buClr>
              <a:buFont typeface="Arial" panose="020B0604020202020204" pitchFamily="34" charset="0"/>
              <a:buChar char="•"/>
            </a:pPr>
            <a:endParaRPr lang="en-US" dirty="0"/>
          </a:p>
          <a:p>
            <a:pPr marL="285750" indent="-285750">
              <a:buClr>
                <a:schemeClr val="tx1"/>
              </a:buClr>
              <a:buFont typeface="Arial" panose="020B0604020202020204" pitchFamily="34" charset="0"/>
              <a:buChar char="•"/>
            </a:pPr>
            <a:endParaRPr lang="en-US" dirty="0"/>
          </a:p>
        </p:txBody>
      </p:sp>
      <p:sp>
        <p:nvSpPr>
          <p:cNvPr id="9" name="Footer Placeholder 45">
            <a:extLst>
              <a:ext uri="{FF2B5EF4-FFF2-40B4-BE49-F238E27FC236}">
                <a16:creationId xmlns:a16="http://schemas.microsoft.com/office/drawing/2014/main" id="{51D77C38-BB47-4E3F-84A5-C28B21492055}"/>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3218573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9536863"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solidFill>
                  <a:prstClr val="black"/>
                </a:solidFill>
                <a:latin typeface="Cooper Black" panose="0208090404030B020404" pitchFamily="18" charset="0"/>
              </a:rPr>
              <a:t>CORS – Cross Origin Resource Sharing</a:t>
            </a:r>
          </a:p>
          <a:p>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282536" cy="369204"/>
          </a:xfrm>
          <a:prstGeom prst="rect">
            <a:avLst/>
          </a:prstGeom>
          <a:noFill/>
        </p:spPr>
        <p:txBody>
          <a:bodyPr wrap="square" rtlCol="0">
            <a:spAutoFit/>
          </a:bodyPr>
          <a:lstStyle/>
          <a:p>
            <a:r>
              <a:rPr lang="en-US" sz="1799" dirty="0">
                <a:solidFill>
                  <a:prstClr val="black"/>
                </a:solidFill>
                <a:latin typeface="Calibri"/>
              </a:rPr>
              <a:t>It is a browser security policy which prevent us connecting to a domain while running web page on a different domain.</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21" name="Rectangle 20">
            <a:extLst>
              <a:ext uri="{FF2B5EF4-FFF2-40B4-BE49-F238E27FC236}">
                <a16:creationId xmlns:a16="http://schemas.microsoft.com/office/drawing/2014/main" id="{E2C8BA06-C7DF-4E06-A1DD-9F7A5C1A69B2}"/>
              </a:ext>
            </a:extLst>
          </p:cNvPr>
          <p:cNvSpPr/>
          <p:nvPr/>
        </p:nvSpPr>
        <p:spPr>
          <a:xfrm>
            <a:off x="2009280" y="1992213"/>
            <a:ext cx="1944216" cy="1152128"/>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a:ea typeface="+mn-ea"/>
                <a:cs typeface="+mn-cs"/>
              </a:rPr>
              <a:t>Browser</a:t>
            </a:r>
          </a:p>
        </p:txBody>
      </p:sp>
      <p:sp>
        <p:nvSpPr>
          <p:cNvPr id="23" name="Rectangle 22">
            <a:extLst>
              <a:ext uri="{FF2B5EF4-FFF2-40B4-BE49-F238E27FC236}">
                <a16:creationId xmlns:a16="http://schemas.microsoft.com/office/drawing/2014/main" id="{00E22818-7435-4CD9-9D53-E437300DA596}"/>
              </a:ext>
            </a:extLst>
          </p:cNvPr>
          <p:cNvSpPr/>
          <p:nvPr/>
        </p:nvSpPr>
        <p:spPr>
          <a:xfrm>
            <a:off x="10786856" y="1940598"/>
            <a:ext cx="648072" cy="1368152"/>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a:ea typeface="+mn-ea"/>
                <a:cs typeface="+mn-cs"/>
              </a:rPr>
              <a:t>S</a:t>
            </a:r>
          </a:p>
        </p:txBody>
      </p:sp>
      <p:cxnSp>
        <p:nvCxnSpPr>
          <p:cNvPr id="24" name="Straight Arrow Connector 23">
            <a:extLst>
              <a:ext uri="{FF2B5EF4-FFF2-40B4-BE49-F238E27FC236}">
                <a16:creationId xmlns:a16="http://schemas.microsoft.com/office/drawing/2014/main" id="{93A9F850-CF75-40D5-AC54-A6DB4E198DA8}"/>
              </a:ext>
            </a:extLst>
          </p:cNvPr>
          <p:cNvCxnSpPr>
            <a:cxnSpLocks/>
            <a:stCxn id="21" idx="3"/>
            <a:endCxn id="23" idx="1"/>
          </p:cNvCxnSpPr>
          <p:nvPr/>
        </p:nvCxnSpPr>
        <p:spPr>
          <a:xfrm>
            <a:off x="3953496" y="2568277"/>
            <a:ext cx="6833360" cy="56397"/>
          </a:xfrm>
          <a:prstGeom prst="straightConnector1">
            <a:avLst/>
          </a:prstGeom>
          <a:noFill/>
          <a:ln w="9525" cap="flat" cmpd="sng" algn="ctr">
            <a:solidFill>
              <a:srgbClr val="262767">
                <a:shade val="95000"/>
                <a:satMod val="105000"/>
              </a:srgbClr>
            </a:solidFill>
            <a:prstDash val="solid"/>
            <a:tailEnd type="triangle"/>
          </a:ln>
          <a:effectLst/>
        </p:spPr>
      </p:cxnSp>
      <p:sp>
        <p:nvSpPr>
          <p:cNvPr id="25" name="TextBox 24">
            <a:extLst>
              <a:ext uri="{FF2B5EF4-FFF2-40B4-BE49-F238E27FC236}">
                <a16:creationId xmlns:a16="http://schemas.microsoft.com/office/drawing/2014/main" id="{7A543D6B-CAA6-4302-AD59-5BC09EFA3D24}"/>
              </a:ext>
            </a:extLst>
          </p:cNvPr>
          <p:cNvSpPr txBox="1"/>
          <p:nvPr/>
        </p:nvSpPr>
        <p:spPr>
          <a:xfrm>
            <a:off x="5127700" y="2595117"/>
            <a:ext cx="3744416" cy="461665"/>
          </a:xfrm>
          <a:prstGeom prst="rect">
            <a:avLst/>
          </a:prstGeom>
          <a:noFill/>
        </p:spPr>
        <p:txBody>
          <a:bodyPr wrap="square" rtlCol="0">
            <a:spAutoFit/>
          </a:bodyPr>
          <a:lstStyle/>
          <a:p>
            <a:pPr defTabSz="1218987"/>
            <a:r>
              <a:rPr lang="en-US" sz="2400" dirty="0">
                <a:solidFill>
                  <a:prstClr val="black"/>
                </a:solidFill>
                <a:latin typeface="Segoe UI"/>
              </a:rPr>
              <a:t>Facebook.com</a:t>
            </a:r>
          </a:p>
        </p:txBody>
      </p:sp>
      <p:sp>
        <p:nvSpPr>
          <p:cNvPr id="26" name="Rectangle 25">
            <a:extLst>
              <a:ext uri="{FF2B5EF4-FFF2-40B4-BE49-F238E27FC236}">
                <a16:creationId xmlns:a16="http://schemas.microsoft.com/office/drawing/2014/main" id="{62F0B1B1-B8C8-403A-8BA2-64D95D7AC311}"/>
              </a:ext>
            </a:extLst>
          </p:cNvPr>
          <p:cNvSpPr/>
          <p:nvPr/>
        </p:nvSpPr>
        <p:spPr>
          <a:xfrm>
            <a:off x="6257752" y="4188457"/>
            <a:ext cx="1368152" cy="792088"/>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a:ea typeface="+mn-ea"/>
                <a:cs typeface="+mn-cs"/>
              </a:rPr>
              <a:t>Another Server</a:t>
            </a:r>
          </a:p>
        </p:txBody>
      </p:sp>
      <p:cxnSp>
        <p:nvCxnSpPr>
          <p:cNvPr id="27" name="Connector: Elbow 26">
            <a:extLst>
              <a:ext uri="{FF2B5EF4-FFF2-40B4-BE49-F238E27FC236}">
                <a16:creationId xmlns:a16="http://schemas.microsoft.com/office/drawing/2014/main" id="{A223B6AD-8965-4A3D-A43F-6F8480DA5250}"/>
              </a:ext>
            </a:extLst>
          </p:cNvPr>
          <p:cNvCxnSpPr>
            <a:cxnSpLocks/>
            <a:stCxn id="21" idx="2"/>
            <a:endCxn id="26" idx="1"/>
          </p:cNvCxnSpPr>
          <p:nvPr/>
        </p:nvCxnSpPr>
        <p:spPr>
          <a:xfrm rot="16200000" flipH="1">
            <a:off x="3899490" y="2226239"/>
            <a:ext cx="1440160" cy="3276364"/>
          </a:xfrm>
          <a:prstGeom prst="bentConnector2">
            <a:avLst/>
          </a:prstGeom>
          <a:noFill/>
          <a:ln w="9525" cap="flat" cmpd="sng" algn="ctr">
            <a:solidFill>
              <a:srgbClr val="262767">
                <a:shade val="95000"/>
                <a:satMod val="105000"/>
              </a:srgbClr>
            </a:solidFill>
            <a:prstDash val="solid"/>
            <a:tailEnd type="triangle"/>
          </a:ln>
          <a:effectLst/>
        </p:spPr>
      </p:cxnSp>
      <p:sp>
        <p:nvSpPr>
          <p:cNvPr id="28" name="TextBox 27">
            <a:extLst>
              <a:ext uri="{FF2B5EF4-FFF2-40B4-BE49-F238E27FC236}">
                <a16:creationId xmlns:a16="http://schemas.microsoft.com/office/drawing/2014/main" id="{E61DF12F-8019-442E-A9FC-0A147DADC8C4}"/>
              </a:ext>
            </a:extLst>
          </p:cNvPr>
          <p:cNvSpPr txBox="1"/>
          <p:nvPr/>
        </p:nvSpPr>
        <p:spPr>
          <a:xfrm>
            <a:off x="3233416" y="4241981"/>
            <a:ext cx="2088232" cy="461665"/>
          </a:xfrm>
          <a:prstGeom prst="rect">
            <a:avLst/>
          </a:prstGeom>
          <a:noFill/>
        </p:spPr>
        <p:txBody>
          <a:bodyPr wrap="square" rtlCol="0">
            <a:spAutoFit/>
          </a:bodyPr>
          <a:lstStyle/>
          <a:p>
            <a:pPr defTabSz="1218987"/>
            <a:r>
              <a:rPr lang="en-US" sz="2400" dirty="0">
                <a:solidFill>
                  <a:prstClr val="black"/>
                </a:solidFill>
                <a:latin typeface="Segoe UI"/>
              </a:rPr>
              <a:t>Google.com</a:t>
            </a:r>
          </a:p>
        </p:txBody>
      </p:sp>
      <p:sp>
        <p:nvSpPr>
          <p:cNvPr id="29" name="&quot;Not Allowed&quot; Symbol 28">
            <a:extLst>
              <a:ext uri="{FF2B5EF4-FFF2-40B4-BE49-F238E27FC236}">
                <a16:creationId xmlns:a16="http://schemas.microsoft.com/office/drawing/2014/main" id="{4261A446-07BB-49D9-8372-996BE1223F74}"/>
              </a:ext>
            </a:extLst>
          </p:cNvPr>
          <p:cNvSpPr/>
          <p:nvPr/>
        </p:nvSpPr>
        <p:spPr>
          <a:xfrm>
            <a:off x="2549340" y="3485458"/>
            <a:ext cx="864096" cy="720957"/>
          </a:xfrm>
          <a:prstGeom prst="noSmoking">
            <a:avLst/>
          </a:prstGeom>
          <a:solidFill>
            <a:srgbClr val="FF0000"/>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Segoe UI"/>
              <a:ea typeface="+mn-ea"/>
              <a:cs typeface="+mn-cs"/>
            </a:endParaRPr>
          </a:p>
        </p:txBody>
      </p:sp>
      <p:sp>
        <p:nvSpPr>
          <p:cNvPr id="30" name="Rectangle 29">
            <a:extLst>
              <a:ext uri="{FF2B5EF4-FFF2-40B4-BE49-F238E27FC236}">
                <a16:creationId xmlns:a16="http://schemas.microsoft.com/office/drawing/2014/main" id="{8246DF99-17E8-4E82-9164-DC62FCD6A018}"/>
              </a:ext>
            </a:extLst>
          </p:cNvPr>
          <p:cNvSpPr/>
          <p:nvPr/>
        </p:nvSpPr>
        <p:spPr>
          <a:xfrm>
            <a:off x="4260217" y="2125096"/>
            <a:ext cx="6092825" cy="261610"/>
          </a:xfrm>
          <a:prstGeom prst="rect">
            <a:avLst/>
          </a:prstGeom>
        </p:spPr>
        <p:txBody>
          <a:bodyPr>
            <a:spAutoFit/>
          </a:bodyPr>
          <a:lstStyle/>
          <a:p>
            <a:pPr defTabSz="1218987"/>
            <a:r>
              <a:rPr lang="en-US" sz="1050" dirty="0">
                <a:solidFill>
                  <a:prstClr val="black"/>
                </a:solidFill>
                <a:latin typeface="Segoe UI"/>
              </a:rPr>
              <a:t>https://workspaces-ws-7qbs5-app3.eu10.trial.applicationstudio.cloud.sap/</a:t>
            </a:r>
          </a:p>
        </p:txBody>
      </p:sp>
      <p:sp>
        <p:nvSpPr>
          <p:cNvPr id="31" name="Rectangle 30">
            <a:extLst>
              <a:ext uri="{FF2B5EF4-FFF2-40B4-BE49-F238E27FC236}">
                <a16:creationId xmlns:a16="http://schemas.microsoft.com/office/drawing/2014/main" id="{F2EDFFC2-A482-4408-8F4F-F932A021CFDB}"/>
              </a:ext>
            </a:extLst>
          </p:cNvPr>
          <p:cNvSpPr/>
          <p:nvPr/>
        </p:nvSpPr>
        <p:spPr>
          <a:xfrm>
            <a:off x="907083" y="4631377"/>
            <a:ext cx="6092825" cy="261610"/>
          </a:xfrm>
          <a:prstGeom prst="rect">
            <a:avLst/>
          </a:prstGeom>
        </p:spPr>
        <p:txBody>
          <a:bodyPr>
            <a:spAutoFit/>
          </a:bodyPr>
          <a:lstStyle/>
          <a:p>
            <a:pPr defTabSz="1218987"/>
            <a:r>
              <a:rPr lang="en-US" sz="1100" dirty="0">
                <a:solidFill>
                  <a:prstClr val="black"/>
                </a:solidFill>
                <a:latin typeface="Segoe UI"/>
              </a:rPr>
              <a:t>http://103.207.171.202:8021</a:t>
            </a:r>
            <a:r>
              <a:rPr lang="en-US" sz="1100" b="1" dirty="0">
                <a:solidFill>
                  <a:srgbClr val="FF0000"/>
                </a:solidFill>
                <a:latin typeface="Segoe UI"/>
              </a:rPr>
              <a:t>/sap</a:t>
            </a:r>
            <a:r>
              <a:rPr lang="en-US" sz="1100" dirty="0">
                <a:solidFill>
                  <a:prstClr val="black"/>
                </a:solidFill>
                <a:latin typeface="Segoe UI"/>
              </a:rPr>
              <a:t>/opu/odata/sap/ZOCT_ODATA_SRV/$metadata</a:t>
            </a:r>
          </a:p>
        </p:txBody>
      </p:sp>
      <p:sp>
        <p:nvSpPr>
          <p:cNvPr id="32" name="Rectangle 31">
            <a:extLst>
              <a:ext uri="{FF2B5EF4-FFF2-40B4-BE49-F238E27FC236}">
                <a16:creationId xmlns:a16="http://schemas.microsoft.com/office/drawing/2014/main" id="{D716B266-DD46-4146-80EA-91972EF2632C}"/>
              </a:ext>
            </a:extLst>
          </p:cNvPr>
          <p:cNvSpPr/>
          <p:nvPr/>
        </p:nvSpPr>
        <p:spPr>
          <a:xfrm>
            <a:off x="8966140" y="2386706"/>
            <a:ext cx="1512168" cy="438345"/>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a:ea typeface="+mn-ea"/>
                <a:cs typeface="+mn-cs"/>
              </a:rPr>
              <a:t>Proxy</a:t>
            </a:r>
          </a:p>
        </p:txBody>
      </p:sp>
      <p:cxnSp>
        <p:nvCxnSpPr>
          <p:cNvPr id="33" name="Connector: Elbow 32">
            <a:extLst>
              <a:ext uri="{FF2B5EF4-FFF2-40B4-BE49-F238E27FC236}">
                <a16:creationId xmlns:a16="http://schemas.microsoft.com/office/drawing/2014/main" id="{2016B38E-49CC-4646-9C62-87FC2DE7D3C2}"/>
              </a:ext>
            </a:extLst>
          </p:cNvPr>
          <p:cNvCxnSpPr>
            <a:cxnSpLocks/>
            <a:stCxn id="32" idx="2"/>
            <a:endCxn id="26" idx="0"/>
          </p:cNvCxnSpPr>
          <p:nvPr/>
        </p:nvCxnSpPr>
        <p:spPr>
          <a:xfrm rot="5400000">
            <a:off x="7650323" y="2116556"/>
            <a:ext cx="1363406" cy="2780396"/>
          </a:xfrm>
          <a:prstGeom prst="bentConnector3">
            <a:avLst>
              <a:gd name="adj1" fmla="val 50000"/>
            </a:avLst>
          </a:prstGeom>
          <a:noFill/>
          <a:ln w="9525" cap="flat" cmpd="sng" algn="ctr">
            <a:solidFill>
              <a:srgbClr val="262767">
                <a:shade val="95000"/>
                <a:satMod val="105000"/>
              </a:srgbClr>
            </a:solidFill>
            <a:prstDash val="solid"/>
            <a:tailEnd type="triangle"/>
          </a:ln>
          <a:effectLst/>
        </p:spPr>
      </p:cxnSp>
      <p:sp>
        <p:nvSpPr>
          <p:cNvPr id="34" name="Rectangle 33">
            <a:extLst>
              <a:ext uri="{FF2B5EF4-FFF2-40B4-BE49-F238E27FC236}">
                <a16:creationId xmlns:a16="http://schemas.microsoft.com/office/drawing/2014/main" id="{D79FC58E-84EA-458A-9459-AE92A7AFC448}"/>
              </a:ext>
            </a:extLst>
          </p:cNvPr>
          <p:cNvSpPr/>
          <p:nvPr/>
        </p:nvSpPr>
        <p:spPr>
          <a:xfrm>
            <a:off x="849003" y="5318123"/>
            <a:ext cx="8507471" cy="461665"/>
          </a:xfrm>
          <a:prstGeom prst="rect">
            <a:avLst/>
          </a:prstGeom>
        </p:spPr>
        <p:txBody>
          <a:bodyPr wrap="square">
            <a:spAutoFit/>
          </a:bodyPr>
          <a:lstStyle/>
          <a:p>
            <a:pPr defTabSz="1218987"/>
            <a:r>
              <a:rPr lang="en-US" sz="2400" dirty="0">
                <a:solidFill>
                  <a:prstClr val="black"/>
                </a:solidFill>
                <a:latin typeface="Segoe UI"/>
              </a:rPr>
              <a:t>https://www.npmjs.com/package/@sap/ux-ui5-tooling</a:t>
            </a:r>
          </a:p>
        </p:txBody>
      </p:sp>
    </p:spTree>
    <p:extLst>
      <p:ext uri="{BB962C8B-B14F-4D97-AF65-F5344CB8AC3E}">
        <p14:creationId xmlns:p14="http://schemas.microsoft.com/office/powerpoint/2010/main" val="42589332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Integrating OData in Fiori App</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8731511" cy="3970318"/>
          </a:xfrm>
          <a:prstGeom prst="rect">
            <a:avLst/>
          </a:prstGeom>
          <a:noFill/>
        </p:spPr>
        <p:txBody>
          <a:bodyPr wrap="square" rtlCol="0">
            <a:spAutoFit/>
          </a:bodyPr>
          <a:lstStyle/>
          <a:p>
            <a:pPr algn="just"/>
            <a:r>
              <a:rPr lang="en-US" dirty="0"/>
              <a:t>Before we start OData integration in our fiori project we need have to check that, we have added the package.json and ui5.yaml file in our project, if the we haven’t add then run these commands in the terminal to added these files:</a:t>
            </a:r>
          </a:p>
          <a:p>
            <a:pPr marL="285750" indent="-285750" algn="just">
              <a:buFontTx/>
              <a:buChar char="-"/>
            </a:pPr>
            <a:r>
              <a:rPr lang="en-US" dirty="0">
                <a:solidFill>
                  <a:schemeClr val="accent6"/>
                </a:solidFill>
              </a:rPr>
              <a:t>npm init</a:t>
            </a:r>
          </a:p>
          <a:p>
            <a:pPr marL="285750" indent="-285750" algn="just">
              <a:buFontTx/>
              <a:buChar char="-"/>
            </a:pPr>
            <a:r>
              <a:rPr lang="en-US" dirty="0">
                <a:solidFill>
                  <a:schemeClr val="accent6"/>
                </a:solidFill>
              </a:rPr>
              <a:t>ui5 init</a:t>
            </a:r>
          </a:p>
          <a:p>
            <a:pPr algn="just"/>
            <a:r>
              <a:rPr lang="en-US" dirty="0"/>
              <a:t>Now we have the required file in the project, we can proceed the integration.</a:t>
            </a:r>
          </a:p>
          <a:p>
            <a:pPr marL="342900" indent="-342900" algn="just">
              <a:buAutoNum type="arabicPeriod"/>
            </a:pPr>
            <a:r>
              <a:rPr lang="en-US" dirty="0"/>
              <a:t>Go to ui5.yaml file and add the middleware code (given in the link) to the file and save it.</a:t>
            </a:r>
          </a:p>
          <a:p>
            <a:pPr marL="342900" indent="-342900" algn="just">
              <a:buAutoNum type="arabicPeriod"/>
            </a:pPr>
            <a:r>
              <a:rPr lang="en-US" dirty="0"/>
              <a:t>Add the dependency of sap/ux-ui5-tooling to the project using the command: </a:t>
            </a:r>
            <a:r>
              <a:rPr lang="en-US" dirty="0">
                <a:solidFill>
                  <a:schemeClr val="accent6"/>
                </a:solidFill>
              </a:rPr>
              <a:t>npm install @sap/ux-ui5-tooling</a:t>
            </a:r>
          </a:p>
          <a:p>
            <a:pPr marL="342900" indent="-342900" algn="just">
              <a:buAutoNum type="arabicPeriod"/>
            </a:pPr>
            <a:r>
              <a:rPr lang="en-US" dirty="0"/>
              <a:t>Now add the </a:t>
            </a:r>
            <a:r>
              <a:rPr lang="en-US" dirty="0">
                <a:solidFill>
                  <a:schemeClr val="accent6"/>
                </a:solidFill>
              </a:rPr>
              <a:t>ui5</a:t>
            </a:r>
            <a:r>
              <a:rPr lang="en-US" dirty="0"/>
              <a:t> section in the package.json file to specify the dependencies related to ui5.</a:t>
            </a:r>
          </a:p>
          <a:p>
            <a:pPr marL="342900" indent="-342900" algn="just">
              <a:buAutoNum type="arabicPeriod"/>
            </a:pPr>
            <a:r>
              <a:rPr lang="en-US" dirty="0"/>
              <a:t>Now go to the </a:t>
            </a:r>
            <a:r>
              <a:rPr lang="en-US" dirty="0">
                <a:solidFill>
                  <a:schemeClr val="accent6"/>
                </a:solidFill>
              </a:rPr>
              <a:t>manifest.json </a:t>
            </a:r>
            <a:r>
              <a:rPr lang="en-US" dirty="0"/>
              <a:t>file we have to add a </a:t>
            </a:r>
            <a:r>
              <a:rPr lang="en-US" dirty="0">
                <a:solidFill>
                  <a:schemeClr val="accent6"/>
                </a:solidFill>
              </a:rPr>
              <a:t>dataSource</a:t>
            </a:r>
            <a:r>
              <a:rPr lang="en-US" dirty="0"/>
              <a:t> under the sap.app section and then create a </a:t>
            </a:r>
            <a:r>
              <a:rPr lang="en-US" dirty="0">
                <a:solidFill>
                  <a:schemeClr val="accent6"/>
                </a:solidFill>
              </a:rPr>
              <a:t>default model </a:t>
            </a:r>
            <a:r>
              <a:rPr lang="en-US" dirty="0"/>
              <a:t>to consume the service in UI.</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11" name="Picture 10">
            <a:extLst>
              <a:ext uri="{FF2B5EF4-FFF2-40B4-BE49-F238E27FC236}">
                <a16:creationId xmlns:a16="http://schemas.microsoft.com/office/drawing/2014/main" id="{594BFF3E-5166-4D07-BC77-1BD08F36033A}"/>
              </a:ext>
            </a:extLst>
          </p:cNvPr>
          <p:cNvPicPr>
            <a:picLocks noChangeAspect="1"/>
          </p:cNvPicPr>
          <p:nvPr/>
        </p:nvPicPr>
        <p:blipFill>
          <a:blip r:embed="rId3"/>
          <a:stretch>
            <a:fillRect/>
          </a:stretch>
        </p:blipFill>
        <p:spPr>
          <a:xfrm>
            <a:off x="9083709" y="3429001"/>
            <a:ext cx="2821869" cy="1729532"/>
          </a:xfrm>
          <a:prstGeom prst="rect">
            <a:avLst/>
          </a:prstGeom>
        </p:spPr>
      </p:pic>
      <p:pic>
        <p:nvPicPr>
          <p:cNvPr id="13" name="Picture 12">
            <a:extLst>
              <a:ext uri="{FF2B5EF4-FFF2-40B4-BE49-F238E27FC236}">
                <a16:creationId xmlns:a16="http://schemas.microsoft.com/office/drawing/2014/main" id="{8A465A0F-BDF5-4542-AB70-B959F118BF45}"/>
              </a:ext>
            </a:extLst>
          </p:cNvPr>
          <p:cNvPicPr>
            <a:picLocks noChangeAspect="1"/>
          </p:cNvPicPr>
          <p:nvPr/>
        </p:nvPicPr>
        <p:blipFill>
          <a:blip r:embed="rId4"/>
          <a:stretch>
            <a:fillRect/>
          </a:stretch>
        </p:blipFill>
        <p:spPr>
          <a:xfrm>
            <a:off x="286421" y="5117456"/>
            <a:ext cx="3029535" cy="1413469"/>
          </a:xfrm>
          <a:prstGeom prst="rect">
            <a:avLst/>
          </a:prstGeom>
        </p:spPr>
      </p:pic>
      <p:pic>
        <p:nvPicPr>
          <p:cNvPr id="15" name="Picture 14">
            <a:extLst>
              <a:ext uri="{FF2B5EF4-FFF2-40B4-BE49-F238E27FC236}">
                <a16:creationId xmlns:a16="http://schemas.microsoft.com/office/drawing/2014/main" id="{4D1B115D-64D2-48FA-A873-993CDA52298E}"/>
              </a:ext>
            </a:extLst>
          </p:cNvPr>
          <p:cNvPicPr>
            <a:picLocks noChangeAspect="1"/>
          </p:cNvPicPr>
          <p:nvPr/>
        </p:nvPicPr>
        <p:blipFill>
          <a:blip r:embed="rId5"/>
          <a:stretch>
            <a:fillRect/>
          </a:stretch>
        </p:blipFill>
        <p:spPr>
          <a:xfrm>
            <a:off x="3994446" y="5117500"/>
            <a:ext cx="3762882" cy="1428451"/>
          </a:xfrm>
          <a:prstGeom prst="rect">
            <a:avLst/>
          </a:prstGeom>
        </p:spPr>
      </p:pic>
      <p:pic>
        <p:nvPicPr>
          <p:cNvPr id="17" name="Picture 16">
            <a:extLst>
              <a:ext uri="{FF2B5EF4-FFF2-40B4-BE49-F238E27FC236}">
                <a16:creationId xmlns:a16="http://schemas.microsoft.com/office/drawing/2014/main" id="{DF254771-FF40-4707-AD70-89AA3B16F80C}"/>
              </a:ext>
            </a:extLst>
          </p:cNvPr>
          <p:cNvPicPr>
            <a:picLocks noChangeAspect="1"/>
          </p:cNvPicPr>
          <p:nvPr/>
        </p:nvPicPr>
        <p:blipFill>
          <a:blip r:embed="rId6"/>
          <a:stretch>
            <a:fillRect/>
          </a:stretch>
        </p:blipFill>
        <p:spPr>
          <a:xfrm>
            <a:off x="9080862" y="896528"/>
            <a:ext cx="2824716" cy="1977301"/>
          </a:xfrm>
          <a:prstGeom prst="rect">
            <a:avLst/>
          </a:prstGeom>
        </p:spPr>
      </p:pic>
    </p:spTree>
    <p:extLst>
      <p:ext uri="{BB962C8B-B14F-4D97-AF65-F5344CB8AC3E}">
        <p14:creationId xmlns:p14="http://schemas.microsoft.com/office/powerpoint/2010/main" val="38864899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Consume OData service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308324"/>
          </a:xfrm>
          <a:prstGeom prst="rect">
            <a:avLst/>
          </a:prstGeom>
          <a:noFill/>
        </p:spPr>
        <p:txBody>
          <a:bodyPr wrap="square" rtlCol="0">
            <a:spAutoFit/>
          </a:bodyPr>
          <a:lstStyle/>
          <a:p>
            <a:r>
              <a:rPr lang="en-US" dirty="0"/>
              <a:t>Follow the steps given in the previous slide to configure the fiori app in BAS to consume the Odata service.</a:t>
            </a:r>
          </a:p>
          <a:p>
            <a:r>
              <a:rPr lang="en-US" dirty="0"/>
              <a:t>Once the configuration is complete the app will call the metadata of the application which we can check in the Network tab in browser.</a:t>
            </a:r>
          </a:p>
          <a:p>
            <a:endParaRPr lang="en-US" dirty="0"/>
          </a:p>
          <a:p>
            <a:r>
              <a:rPr lang="en-US" dirty="0"/>
              <a:t>Code Link:- </a:t>
            </a:r>
          </a:p>
          <a:p>
            <a:pPr marL="285750" indent="-285750">
              <a:buFontTx/>
              <a:buChar char="-"/>
            </a:pPr>
            <a:r>
              <a:rPr lang="en-US" dirty="0"/>
              <a:t>ui5.yaml</a:t>
            </a:r>
          </a:p>
          <a:p>
            <a:pPr marL="285750" indent="-285750">
              <a:buFontTx/>
              <a:buChar char="-"/>
            </a:pPr>
            <a:r>
              <a:rPr lang="en-US" dirty="0"/>
              <a:t>package.json</a:t>
            </a:r>
          </a:p>
          <a:p>
            <a:pPr marL="285750" indent="-285750">
              <a:buFontTx/>
              <a:buChar char="-"/>
            </a:pPr>
            <a:r>
              <a:rPr lang="en-US" dirty="0"/>
              <a:t>manifest.json</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F6C79826-8B17-4564-BE69-7F584FD990CF}"/>
              </a:ext>
            </a:extLst>
          </p:cNvPr>
          <p:cNvPicPr>
            <a:picLocks noChangeAspect="1"/>
          </p:cNvPicPr>
          <p:nvPr/>
        </p:nvPicPr>
        <p:blipFill>
          <a:blip r:embed="rId3"/>
          <a:stretch>
            <a:fillRect/>
          </a:stretch>
        </p:blipFill>
        <p:spPr>
          <a:xfrm>
            <a:off x="2607145" y="3505211"/>
            <a:ext cx="8816261" cy="1651607"/>
          </a:xfrm>
          <a:prstGeom prst="rect">
            <a:avLst/>
          </a:prstGeom>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38379449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Binding the app with odata</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031325"/>
          </a:xfrm>
          <a:prstGeom prst="rect">
            <a:avLst/>
          </a:prstGeom>
          <a:noFill/>
        </p:spPr>
        <p:txBody>
          <a:bodyPr wrap="square" rtlCol="0">
            <a:spAutoFit/>
          </a:bodyPr>
          <a:lstStyle/>
          <a:p>
            <a:r>
              <a:rPr lang="en-US" dirty="0"/>
              <a:t>Now to get the data into the application we have to change the binding of the application.</a:t>
            </a:r>
          </a:p>
          <a:p>
            <a:endParaRPr lang="en-US" dirty="0"/>
          </a:p>
          <a:p>
            <a:endParaRPr lang="en-US" dirty="0"/>
          </a:p>
          <a:p>
            <a:r>
              <a:rPr lang="en-US" dirty="0"/>
              <a:t>Code Link:- </a:t>
            </a:r>
          </a:p>
          <a:p>
            <a:pPr marL="285750" indent="-285750">
              <a:buFontTx/>
              <a:buChar char="-"/>
            </a:pPr>
            <a:r>
              <a:rPr lang="en-US" dirty="0"/>
              <a:t>View1.view.xml</a:t>
            </a:r>
          </a:p>
          <a:p>
            <a:pPr marL="285750" indent="-285750">
              <a:buFontTx/>
              <a:buChar char="-"/>
            </a:pPr>
            <a:r>
              <a:rPr lang="en-US" dirty="0"/>
              <a:t>View1.controller.js</a:t>
            </a:r>
          </a:p>
          <a:p>
            <a:pPr marL="285750" indent="-285750">
              <a:buFontTx/>
              <a:buChar char="-"/>
            </a:pPr>
            <a:r>
              <a:rPr lang="en-US" dirty="0"/>
              <a:t>View2.view.xml</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6183733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Content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6648106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Content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42093964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Content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546823601"/>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23264</TotalTime>
  <Words>540</Words>
  <Application>Microsoft Office PowerPoint</Application>
  <PresentationFormat>Widescreen</PresentationFormat>
  <Paragraphs>90</Paragraphs>
  <Slides>17</Slides>
  <Notes>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Arial</vt:lpstr>
      <vt:lpstr>Calibri</vt:lpstr>
      <vt:lpstr>Calibri Light</vt:lpstr>
      <vt:lpstr>Cooper Black</vt:lpstr>
      <vt:lpstr>Segoe UI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cvedi@soyuztechnologies.com</cp:lastModifiedBy>
  <cp:revision>740</cp:revision>
  <dcterms:created xsi:type="dcterms:W3CDTF">2016-07-10T03:33:26Z</dcterms:created>
  <dcterms:modified xsi:type="dcterms:W3CDTF">2022-03-07T02:42:06Z</dcterms:modified>
</cp:coreProperties>
</file>